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0B360FB3-62B7-474E-89F7-C63902B02ADF}">
  <a:tblStyle styleId="{0B360FB3-62B7-474E-89F7-C63902B02ADF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7F1FB"/>
          </a:solidFill>
        </a:fill>
      </a:tcStyle>
    </a:wholeTbl>
    <a:band1H>
      <a:tcStyle>
        <a:fill>
          <a:solidFill>
            <a:srgbClr val="CCE2F8"/>
          </a:solidFill>
        </a:fill>
      </a:tcStyle>
    </a:band1H>
    <a:band1V>
      <a:tcStyle>
        <a:fill>
          <a:solidFill>
            <a:srgbClr val="CCE2F8"/>
          </a:solidFill>
        </a:fill>
      </a:tcStyle>
    </a:band1V>
    <a:la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overview of flow of information</a:t>
            </a:r>
          </a:p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 txBox="1"/>
          <p:nvPr>
            <p:ph idx="12" type="sldNum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Progress update</a:t>
            </a:r>
          </a:p>
        </p:txBody>
      </p:sp>
      <p:sp>
        <p:nvSpPr>
          <p:cNvPr id="295" name="Shape 29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Progress update</a:t>
            </a:r>
          </a:p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 txBox="1"/>
          <p:nvPr>
            <p:ph idx="12" type="sldNum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According to a new study ______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the problems, now how can we optimize this?</a:t>
            </a:r>
          </a:p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answer is balance</a:t>
            </a:r>
          </a:p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how we solve the issue</a:t>
            </a:r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546100" y="-4763"/>
            <a:ext cx="5014949" cy="6862699"/>
            <a:chOff x="2928938" y="-4763"/>
            <a:chExt cx="5014949" cy="6862699"/>
          </a:xfrm>
        </p:grpSpPr>
        <p:sp>
          <p:nvSpPr>
            <p:cNvPr id="24" name="Shape 24"/>
            <p:cNvSpPr/>
            <p:nvPr/>
          </p:nvSpPr>
          <p:spPr>
            <a:xfrm>
              <a:off x="3367087" y="-4763"/>
              <a:ext cx="1063499" cy="2782800"/>
            </a:xfrm>
            <a:custGeom>
              <a:pathLst>
                <a:path extrusionOk="0" h="120000" w="120000">
                  <a:moveTo>
                    <a:pt x="0" y="116098"/>
                  </a:moveTo>
                  <a:lnTo>
                    <a:pt x="40298" y="120000"/>
                  </a:lnTo>
                  <a:lnTo>
                    <a:pt x="120000" y="0"/>
                  </a:lnTo>
                  <a:lnTo>
                    <a:pt x="77014" y="0"/>
                  </a:lnTo>
                  <a:lnTo>
                    <a:pt x="0" y="116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Shape 25"/>
            <p:cNvSpPr/>
            <p:nvPr/>
          </p:nvSpPr>
          <p:spPr>
            <a:xfrm>
              <a:off x="2928938" y="-4763"/>
              <a:ext cx="1034999" cy="2673299"/>
            </a:xfrm>
            <a:custGeom>
              <a:pathLst>
                <a:path extrusionOk="0" h="120000" w="120000">
                  <a:moveTo>
                    <a:pt x="41411" y="120000"/>
                  </a:moveTo>
                  <a:lnTo>
                    <a:pt x="120000" y="0"/>
                  </a:lnTo>
                  <a:lnTo>
                    <a:pt x="75644" y="0"/>
                  </a:lnTo>
                  <a:lnTo>
                    <a:pt x="0" y="115938"/>
                  </a:lnTo>
                  <a:lnTo>
                    <a:pt x="40306" y="119786"/>
                  </a:lnTo>
                  <a:lnTo>
                    <a:pt x="41411" y="1200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Shape 26"/>
            <p:cNvSpPr/>
            <p:nvPr/>
          </p:nvSpPr>
          <p:spPr>
            <a:xfrm>
              <a:off x="2928938" y="2582861"/>
              <a:ext cx="2694000" cy="4274999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4696" y="120000"/>
                  </a:lnTo>
                  <a:lnTo>
                    <a:pt x="119999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Shape 27"/>
            <p:cNvSpPr/>
            <p:nvPr/>
          </p:nvSpPr>
          <p:spPr>
            <a:xfrm>
              <a:off x="3371850" y="2692400"/>
              <a:ext cx="3332100" cy="4165499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0" y="0"/>
                  </a:lnTo>
                  <a:lnTo>
                    <a:pt x="11554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8" name="Shape 28"/>
            <p:cNvSpPr/>
            <p:nvPr/>
          </p:nvSpPr>
          <p:spPr>
            <a:xfrm>
              <a:off x="3367087" y="2687636"/>
              <a:ext cx="4576799" cy="41703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4" y="137"/>
                  </a:lnTo>
                  <a:lnTo>
                    <a:pt x="87492" y="120000"/>
                  </a:lnTo>
                  <a:lnTo>
                    <a:pt x="120000" y="120000"/>
                  </a:lnTo>
                  <a:lnTo>
                    <a:pt x="9365" y="2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9" name="Shape 29"/>
            <p:cNvSpPr/>
            <p:nvPr/>
          </p:nvSpPr>
          <p:spPr>
            <a:xfrm>
              <a:off x="2928938" y="2578100"/>
              <a:ext cx="3584700" cy="4279799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14030" y="4940"/>
                  </a:lnTo>
                  <a:lnTo>
                    <a:pt x="12116" y="2670"/>
                  </a:lnTo>
                  <a:lnTo>
                    <a:pt x="11957" y="2537"/>
                  </a:lnTo>
                  <a:lnTo>
                    <a:pt x="0" y="0"/>
                  </a:lnTo>
                  <a:lnTo>
                    <a:pt x="0" y="133"/>
                  </a:lnTo>
                  <a:lnTo>
                    <a:pt x="90186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" name="Shape 30"/>
          <p:cNvSpPr txBox="1"/>
          <p:nvPr>
            <p:ph type="ctrTitle"/>
          </p:nvPr>
        </p:nvSpPr>
        <p:spPr>
          <a:xfrm>
            <a:off x="2928400" y="1380067"/>
            <a:ext cx="8574600" cy="2616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4515376" y="3996267"/>
            <a:ext cx="6987600" cy="138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4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9732656" y="5883275"/>
            <a:ext cx="1143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5332412" y="5883275"/>
            <a:ext cx="43239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10951856" y="5883275"/>
            <a:ext cx="5510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noramic Picture with 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1484311" y="4732864"/>
            <a:ext cx="10018800" cy="566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Shape 88"/>
          <p:cNvSpPr/>
          <p:nvPr>
            <p:ph idx="2" type="pic"/>
          </p:nvPr>
        </p:nvSpPr>
        <p:spPr>
          <a:xfrm>
            <a:off x="2386011" y="932112"/>
            <a:ext cx="8226000" cy="3164999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484311" y="5299603"/>
            <a:ext cx="10018800" cy="493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0" type="dt"/>
          </p:nvPr>
        </p:nvSpPr>
        <p:spPr>
          <a:xfrm>
            <a:off x="9732656" y="5883275"/>
            <a:ext cx="1143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1" type="ftr"/>
          </p:nvPr>
        </p:nvSpPr>
        <p:spPr>
          <a:xfrm>
            <a:off x="2572278" y="5883275"/>
            <a:ext cx="7084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10951856" y="5883275"/>
            <a:ext cx="5510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a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1484312" y="685800"/>
            <a:ext cx="100188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1484312" y="4343400"/>
            <a:ext cx="10018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0" type="dt"/>
          </p:nvPr>
        </p:nvSpPr>
        <p:spPr>
          <a:xfrm>
            <a:off x="9732656" y="5883275"/>
            <a:ext cx="1143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1" type="ftr"/>
          </p:nvPr>
        </p:nvSpPr>
        <p:spPr>
          <a:xfrm>
            <a:off x="2572278" y="5883275"/>
            <a:ext cx="7084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10951856" y="5883275"/>
            <a:ext cx="5510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with 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1598612" y="863023"/>
            <a:ext cx="609599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CA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0893425" y="2819399"/>
            <a:ext cx="609599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CA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</a:p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x="2208211" y="685800"/>
            <a:ext cx="8990100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2436810" y="3428998"/>
            <a:ext cx="8532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9695" lvl="5" marL="25146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9695" lvl="6" marL="29718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695" lvl="7" marL="34290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9695" lvl="8" marL="38862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2" type="body"/>
          </p:nvPr>
        </p:nvSpPr>
        <p:spPr>
          <a:xfrm>
            <a:off x="1484311" y="4343400"/>
            <a:ext cx="10018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>
            <a:off x="9732656" y="5883275"/>
            <a:ext cx="1143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1" type="ftr"/>
          </p:nvPr>
        </p:nvSpPr>
        <p:spPr>
          <a:xfrm>
            <a:off x="2572278" y="5883275"/>
            <a:ext cx="7084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10951856" y="5883275"/>
            <a:ext cx="5510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ame Card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1484312" y="3308580"/>
            <a:ext cx="100188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484312" y="4777380"/>
            <a:ext cx="10018800" cy="8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0" type="dt"/>
          </p:nvPr>
        </p:nvSpPr>
        <p:spPr>
          <a:xfrm>
            <a:off x="9732656" y="5883275"/>
            <a:ext cx="1143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1" type="ftr"/>
          </p:nvPr>
        </p:nvSpPr>
        <p:spPr>
          <a:xfrm>
            <a:off x="2572278" y="5883275"/>
            <a:ext cx="7084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10951856" y="5883275"/>
            <a:ext cx="5510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Name Card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/>
        </p:nvSpPr>
        <p:spPr>
          <a:xfrm>
            <a:off x="1598612" y="863023"/>
            <a:ext cx="609599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CA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10893425" y="2819399"/>
            <a:ext cx="609599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CA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</a:p>
        </p:txBody>
      </p:sp>
      <p:sp>
        <p:nvSpPr>
          <p:cNvPr id="117" name="Shape 117"/>
          <p:cNvSpPr txBox="1"/>
          <p:nvPr>
            <p:ph type="title"/>
          </p:nvPr>
        </p:nvSpPr>
        <p:spPr>
          <a:xfrm>
            <a:off x="2208211" y="685800"/>
            <a:ext cx="8990100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1484312" y="3886200"/>
            <a:ext cx="10018800" cy="888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-285750" lvl="0" marL="285750" marR="0" rtl="0" algn="r">
              <a:spcBef>
                <a:spcPts val="4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600" lvl="1" marL="742950" marR="0" rtl="0" algn="l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0014" lvl="2" marL="1200150" marR="0" rtl="0" algn="l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4130" lvl="3" marL="154305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2545" lvl="4" marL="200025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9695" lvl="5" marL="25146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9695" lvl="6" marL="29718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695" lvl="7" marL="34290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9695" lvl="8" marL="38862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1484312" y="4775200"/>
            <a:ext cx="10018800" cy="10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0" type="dt"/>
          </p:nvPr>
        </p:nvSpPr>
        <p:spPr>
          <a:xfrm>
            <a:off x="9732656" y="5883275"/>
            <a:ext cx="1143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1" type="ftr"/>
          </p:nvPr>
        </p:nvSpPr>
        <p:spPr>
          <a:xfrm>
            <a:off x="2572278" y="5883275"/>
            <a:ext cx="7084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10951856" y="5883275"/>
            <a:ext cx="5510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rue or Fals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484312" y="685800"/>
            <a:ext cx="10018800" cy="2727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1484312" y="3505200"/>
            <a:ext cx="100188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-285750" lvl="0" marL="285750" marR="0" rtl="0" algn="l">
              <a:spcBef>
                <a:spcPts val="5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600" lvl="1" marL="742950" marR="0" rtl="0" algn="l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0014" lvl="2" marL="1200150" marR="0" rtl="0" algn="l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4130" lvl="3" marL="154305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2545" lvl="4" marL="200025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9695" lvl="5" marL="25146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9695" lvl="6" marL="29718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695" lvl="7" marL="34290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9695" lvl="8" marL="38862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2" type="body"/>
          </p:nvPr>
        </p:nvSpPr>
        <p:spPr>
          <a:xfrm>
            <a:off x="1484311" y="4343400"/>
            <a:ext cx="10018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0" type="dt"/>
          </p:nvPr>
        </p:nvSpPr>
        <p:spPr>
          <a:xfrm>
            <a:off x="9732656" y="5883275"/>
            <a:ext cx="1143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1" type="ftr"/>
          </p:nvPr>
        </p:nvSpPr>
        <p:spPr>
          <a:xfrm>
            <a:off x="2572278" y="5883275"/>
            <a:ext cx="7084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10951856" y="5883275"/>
            <a:ext cx="5510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 rot="5400000">
            <a:off x="4931522" y="-780301"/>
            <a:ext cx="3124199" cy="10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64770" lvl="0" marL="285750" marR="0" rtl="0" algn="l">
              <a:spcBef>
                <a:spcPts val="4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600" lvl="1" marL="742950" marR="0" rtl="0" algn="l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0014" lvl="2" marL="1200150" marR="0" rtl="0" algn="l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4130" lvl="3" marL="154305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2545" lvl="4" marL="200025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9695" lvl="5" marL="25146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9695" lvl="6" marL="29718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695" lvl="7" marL="34290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9695" lvl="8" marL="38862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0" type="dt"/>
          </p:nvPr>
        </p:nvSpPr>
        <p:spPr>
          <a:xfrm>
            <a:off x="9732656" y="5883275"/>
            <a:ext cx="1143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1" type="ftr"/>
          </p:nvPr>
        </p:nvSpPr>
        <p:spPr>
          <a:xfrm>
            <a:off x="2572278" y="5883275"/>
            <a:ext cx="7084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10951856" y="5883275"/>
            <a:ext cx="5510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 rot="5400000">
            <a:off x="8065174" y="2353349"/>
            <a:ext cx="5105399" cy="1770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 rot="5400000">
            <a:off x="2941554" y="-771299"/>
            <a:ext cx="5105399" cy="801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64770" lvl="0" marL="285750" marR="0" rtl="0" algn="l">
              <a:spcBef>
                <a:spcPts val="4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600" lvl="1" marL="742950" marR="0" rtl="0" algn="l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0014" lvl="2" marL="1200150" marR="0" rtl="0" algn="l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4130" lvl="3" marL="154305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2545" lvl="4" marL="200025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9695" lvl="5" marL="25146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9695" lvl="6" marL="29718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695" lvl="7" marL="34290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9695" lvl="8" marL="38862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0" type="dt"/>
          </p:nvPr>
        </p:nvSpPr>
        <p:spPr>
          <a:xfrm>
            <a:off x="9732656" y="5883275"/>
            <a:ext cx="1143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1" type="ftr"/>
          </p:nvPr>
        </p:nvSpPr>
        <p:spPr>
          <a:xfrm>
            <a:off x="2572278" y="5883275"/>
            <a:ext cx="7084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10951856" y="5883275"/>
            <a:ext cx="5510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1484309" y="2666999"/>
            <a:ext cx="100188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64770" lvl="0" marL="285750" marR="0" rtl="0" algn="l">
              <a:spcBef>
                <a:spcPts val="4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600" lvl="1" marL="742950" marR="0" rtl="0" algn="l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0014" lvl="2" marL="1200150" marR="0" rtl="0" algn="l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4130" lvl="3" marL="154305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2545" lvl="4" marL="200025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9695" lvl="5" marL="25146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9695" lvl="6" marL="29718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695" lvl="7" marL="34290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9695" lvl="8" marL="38862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0" type="dt"/>
          </p:nvPr>
        </p:nvSpPr>
        <p:spPr>
          <a:xfrm>
            <a:off x="9732656" y="5883275"/>
            <a:ext cx="1143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1" type="ftr"/>
          </p:nvPr>
        </p:nvSpPr>
        <p:spPr>
          <a:xfrm>
            <a:off x="2572278" y="5883275"/>
            <a:ext cx="7084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10951856" y="5867130"/>
            <a:ext cx="5510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2572278" y="2666999"/>
            <a:ext cx="8930700" cy="2110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2572277" y="4777380"/>
            <a:ext cx="8930700" cy="8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0" type="dt"/>
          </p:nvPr>
        </p:nvSpPr>
        <p:spPr>
          <a:xfrm>
            <a:off x="9732656" y="5883275"/>
            <a:ext cx="1143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1" type="ftr"/>
          </p:nvPr>
        </p:nvSpPr>
        <p:spPr>
          <a:xfrm>
            <a:off x="2572278" y="5883275"/>
            <a:ext cx="7084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10951856" y="5883275"/>
            <a:ext cx="5510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1484312" y="2666999"/>
            <a:ext cx="48951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20015" lvl="0" marL="285750" marR="0" rtl="0" algn="l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8430" lvl="1" marL="74295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56844" lvl="2" marL="120015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0960" lvl="3" marL="154305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0960" lvl="4" marL="200025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8110" lvl="5" marL="251460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8110" lvl="6" marL="297180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8109" lvl="7" marL="342900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109" lvl="8" marL="388620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6607967" y="2667000"/>
            <a:ext cx="48951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20015" lvl="0" marL="285750" marR="0" rtl="0" algn="l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8430" lvl="1" marL="74295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56844" lvl="2" marL="120015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0960" lvl="3" marL="154305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0960" lvl="4" marL="200025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8110" lvl="5" marL="251460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8110" lvl="6" marL="297180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8109" lvl="7" marL="342900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109" lvl="8" marL="388620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9732656" y="5883275"/>
            <a:ext cx="1143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2572278" y="5883275"/>
            <a:ext cx="7084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10951856" y="5883275"/>
            <a:ext cx="5510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772178" y="2658533"/>
            <a:ext cx="4607099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5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2800" u="none" cap="none" strike="noStrike">
                <a:solidFill>
                  <a:srgbClr val="1186C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1484311" y="3335337"/>
            <a:ext cx="4895100" cy="245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0015" lvl="0" marL="285750" marR="0" rtl="0" algn="l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8430" lvl="1" marL="74295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56844" lvl="2" marL="120015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0960" lvl="3" marL="154305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0960" lvl="4" marL="200025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8110" lvl="5" marL="251460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8110" lvl="6" marL="297180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8109" lvl="7" marL="342900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109" lvl="8" marL="388620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3" type="body"/>
          </p:nvPr>
        </p:nvSpPr>
        <p:spPr>
          <a:xfrm>
            <a:off x="6880486" y="2667000"/>
            <a:ext cx="4622399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5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2800" u="none" cap="none" strike="noStrike">
                <a:solidFill>
                  <a:srgbClr val="1186C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4" type="body"/>
          </p:nvPr>
        </p:nvSpPr>
        <p:spPr>
          <a:xfrm>
            <a:off x="6607967" y="3335337"/>
            <a:ext cx="4895100" cy="245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0015" lvl="0" marL="285750" marR="0" rtl="0" algn="l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8430" lvl="1" marL="74295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56844" lvl="2" marL="120015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0960" lvl="3" marL="154305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0960" lvl="4" marL="200025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8110" lvl="5" marL="251460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8110" lvl="6" marL="297180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8109" lvl="7" marL="342900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109" lvl="8" marL="388620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0" type="dt"/>
          </p:nvPr>
        </p:nvSpPr>
        <p:spPr>
          <a:xfrm>
            <a:off x="9732656" y="5883275"/>
            <a:ext cx="1143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2572278" y="5883275"/>
            <a:ext cx="7084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10951856" y="5883275"/>
            <a:ext cx="5510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9732656" y="5883275"/>
            <a:ext cx="1143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2572278" y="5883275"/>
            <a:ext cx="7084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10951856" y="5883275"/>
            <a:ext cx="5510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0" type="dt"/>
          </p:nvPr>
        </p:nvSpPr>
        <p:spPr>
          <a:xfrm>
            <a:off x="9732656" y="5883275"/>
            <a:ext cx="1143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2572278" y="5883275"/>
            <a:ext cx="7084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10951856" y="5883275"/>
            <a:ext cx="5510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484312" y="1600200"/>
            <a:ext cx="354899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5262032" y="685799"/>
            <a:ext cx="62409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01600" lvl="0" marL="285750" marR="0" rtl="0" algn="l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0015" lvl="1" marL="742950" marR="0" rtl="0" algn="l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38430" lvl="2" marL="120015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2544" lvl="3" marL="154305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2545" lvl="4" marL="200025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9695" lvl="5" marL="25146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9695" lvl="6" marL="29718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695" lvl="7" marL="34290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9695" lvl="8" marL="38862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2" type="body"/>
          </p:nvPr>
        </p:nvSpPr>
        <p:spPr>
          <a:xfrm>
            <a:off x="1484312" y="2971800"/>
            <a:ext cx="3548999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9732656" y="5883275"/>
            <a:ext cx="1143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2572278" y="5883275"/>
            <a:ext cx="7084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10951856" y="5883275"/>
            <a:ext cx="5510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482724" y="1752599"/>
            <a:ext cx="542609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Shape 81"/>
          <p:cNvSpPr/>
          <p:nvPr>
            <p:ph idx="2" type="pic"/>
          </p:nvPr>
        </p:nvSpPr>
        <p:spPr>
          <a:xfrm>
            <a:off x="7594682" y="914400"/>
            <a:ext cx="3281100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482724" y="3124199"/>
            <a:ext cx="5426099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0" type="dt"/>
          </p:nvPr>
        </p:nvSpPr>
        <p:spPr>
          <a:xfrm>
            <a:off x="9732656" y="5883275"/>
            <a:ext cx="1143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1" type="ftr"/>
          </p:nvPr>
        </p:nvSpPr>
        <p:spPr>
          <a:xfrm>
            <a:off x="2572278" y="5883275"/>
            <a:ext cx="7084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10951856" y="5883275"/>
            <a:ext cx="5510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150812" y="0"/>
            <a:ext cx="2436687" cy="6858074"/>
            <a:chOff x="1320800" y="0"/>
            <a:chExt cx="2436687" cy="6858074"/>
          </a:xfrm>
        </p:grpSpPr>
        <p:sp>
          <p:nvSpPr>
            <p:cNvPr id="11" name="Shape 11"/>
            <p:cNvSpPr/>
            <p:nvPr/>
          </p:nvSpPr>
          <p:spPr>
            <a:xfrm>
              <a:off x="1627187" y="0"/>
              <a:ext cx="1122299" cy="5329199"/>
            </a:xfrm>
            <a:custGeom>
              <a:pathLst>
                <a:path extrusionOk="0" h="120000" w="120000">
                  <a:moveTo>
                    <a:pt x="0" y="119034"/>
                  </a:moveTo>
                  <a:lnTo>
                    <a:pt x="26478" y="119999"/>
                  </a:lnTo>
                  <a:lnTo>
                    <a:pt x="120000" y="0"/>
                  </a:lnTo>
                  <a:lnTo>
                    <a:pt x="92842" y="0"/>
                  </a:lnTo>
                  <a:lnTo>
                    <a:pt x="0" y="1190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Shape 12"/>
            <p:cNvSpPr/>
            <p:nvPr/>
          </p:nvSpPr>
          <p:spPr>
            <a:xfrm>
              <a:off x="1320800" y="0"/>
              <a:ext cx="1117500" cy="5276700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92897" y="0"/>
                  </a:lnTo>
                  <a:lnTo>
                    <a:pt x="0" y="119133"/>
                  </a:lnTo>
                  <a:lnTo>
                    <a:pt x="26761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Shape 13"/>
            <p:cNvSpPr/>
            <p:nvPr/>
          </p:nvSpPr>
          <p:spPr>
            <a:xfrm>
              <a:off x="1320800" y="5238750"/>
              <a:ext cx="1228799" cy="1619099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4728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1627187" y="5291137"/>
              <a:ext cx="1495499" cy="156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5796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Shape 15"/>
            <p:cNvSpPr/>
            <p:nvPr/>
          </p:nvSpPr>
          <p:spPr>
            <a:xfrm>
              <a:off x="1627187" y="5286375"/>
              <a:ext cx="2130299" cy="1571699"/>
            </a:xfrm>
            <a:custGeom>
              <a:pathLst>
                <a:path extrusionOk="0" h="120000" w="120000">
                  <a:moveTo>
                    <a:pt x="0" y="363"/>
                  </a:moveTo>
                  <a:lnTo>
                    <a:pt x="84232" y="120000"/>
                  </a:lnTo>
                  <a:lnTo>
                    <a:pt x="120000" y="120000"/>
                  </a:lnTo>
                  <a:lnTo>
                    <a:pt x="13949" y="3272"/>
                  </a:lnTo>
                  <a:lnTo>
                    <a:pt x="0" y="0"/>
                  </a:lnTo>
                  <a:lnTo>
                    <a:pt x="0" y="36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Shape 16"/>
            <p:cNvSpPr/>
            <p:nvPr/>
          </p:nvSpPr>
          <p:spPr>
            <a:xfrm>
              <a:off x="1320800" y="5238750"/>
              <a:ext cx="1695599" cy="1619099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20674" y="7058"/>
                  </a:lnTo>
                  <a:lnTo>
                    <a:pt x="17303" y="3176"/>
                  </a:lnTo>
                  <a:lnTo>
                    <a:pt x="17640" y="3176"/>
                  </a:lnTo>
                  <a:lnTo>
                    <a:pt x="17640" y="2823"/>
                  </a:lnTo>
                  <a:lnTo>
                    <a:pt x="17303" y="2823"/>
                  </a:lnTo>
                  <a:lnTo>
                    <a:pt x="0" y="0"/>
                  </a:lnTo>
                  <a:lnTo>
                    <a:pt x="0" y="0"/>
                  </a:lnTo>
                  <a:lnTo>
                    <a:pt x="86966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Shape 17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1484309" y="2666999"/>
            <a:ext cx="100188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64770" lvl="0" marL="285750" marR="0" rtl="0" algn="l">
              <a:spcBef>
                <a:spcPts val="4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600" lvl="1" marL="742950" marR="0" rtl="0" algn="l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0014" lvl="2" marL="1200150" marR="0" rtl="0" algn="l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4130" lvl="3" marL="1543050" marR="0" rtl="0" algn="l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2545" lvl="4" marL="200025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9695" lvl="5" marL="25146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9695" lvl="6" marL="29718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695" lvl="7" marL="34290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9695" lvl="8" marL="3886200" marR="0" rtl="0" algn="l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9732656" y="5883275"/>
            <a:ext cx="1143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2572278" y="5883275"/>
            <a:ext cx="7084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10951856" y="5883275"/>
            <a:ext cx="5510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CA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png"/><Relationship Id="rId4" Type="http://schemas.openxmlformats.org/officeDocument/2006/relationships/image" Target="../media/image08.jpg"/><Relationship Id="rId5" Type="http://schemas.openxmlformats.org/officeDocument/2006/relationships/image" Target="../media/image15.png"/><Relationship Id="rId6" Type="http://schemas.openxmlformats.org/officeDocument/2006/relationships/image" Target="../media/image06.jpg"/><Relationship Id="rId7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9.png"/><Relationship Id="rId4" Type="http://schemas.openxmlformats.org/officeDocument/2006/relationships/image" Target="../media/image07.png"/><Relationship Id="rId5" Type="http://schemas.openxmlformats.org/officeDocument/2006/relationships/image" Target="../media/image0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4.png"/><Relationship Id="rId4" Type="http://schemas.openxmlformats.org/officeDocument/2006/relationships/image" Target="../media/image14.png"/><Relationship Id="rId5" Type="http://schemas.openxmlformats.org/officeDocument/2006/relationships/image" Target="../media/image08.jpg"/><Relationship Id="rId6" Type="http://schemas.openxmlformats.org/officeDocument/2006/relationships/image" Target="../media/image17.png"/><Relationship Id="rId7" Type="http://schemas.openxmlformats.org/officeDocument/2006/relationships/image" Target="../media/image0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6.jpg"/><Relationship Id="rId4" Type="http://schemas.openxmlformats.org/officeDocument/2006/relationships/image" Target="../media/image02.png"/><Relationship Id="rId5" Type="http://schemas.openxmlformats.org/officeDocument/2006/relationships/image" Target="../media/image04.png"/><Relationship Id="rId6" Type="http://schemas.openxmlformats.org/officeDocument/2006/relationships/image" Target="../media/image08.jpg"/><Relationship Id="rId7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hyperlink" Target="http://www.homesecurity.io/adt-packages" TargetMode="External"/><Relationship Id="rId10" Type="http://schemas.openxmlformats.org/officeDocument/2006/relationships/hyperlink" Target="https://documentation.apple.com/en/finalcutpro/usermanual/index.html#chapter=D%26section=3%26tasks=true" TargetMode="External"/><Relationship Id="rId12" Type="http://schemas.openxmlformats.org/officeDocument/2006/relationships/hyperlink" Target="http://www.rogers.com/web/content/smart-home-monitoring-solutions-new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cbc.ca/stevenandchris/content/images/holiday_home_security.jpg" TargetMode="External"/><Relationship Id="rId4" Type="http://schemas.openxmlformats.org/officeDocument/2006/relationships/hyperlink" Target="http://yourlocalsecurity.com/images/yls_responsive/resources/xsensors-triggers.jpg.pagespeed.ic.JaQl9yp_qK.jpg" TargetMode="External"/><Relationship Id="rId9" Type="http://schemas.openxmlformats.org/officeDocument/2006/relationships/hyperlink" Target="http://www.statcan.gc.ca/pub/85-002-x/2012001/article/11692-eng.htm" TargetMode="External"/><Relationship Id="rId5" Type="http://schemas.openxmlformats.org/officeDocument/2006/relationships/hyperlink" Target="https://local.mobiscope.com/images/lp/home-small-office-security/home-office-security.png" TargetMode="External"/><Relationship Id="rId6" Type="http://schemas.openxmlformats.org/officeDocument/2006/relationships/hyperlink" Target="http://www.remontech.com/wp-content/uploads/2011/05/HiRes-300x195.jpg" TargetMode="External"/><Relationship Id="rId7" Type="http://schemas.openxmlformats.org/officeDocument/2006/relationships/hyperlink" Target="http://techli.com/wp-content/uploads/Robohand.jpg" TargetMode="External"/><Relationship Id="rId8" Type="http://schemas.openxmlformats.org/officeDocument/2006/relationships/hyperlink" Target="http://www.scmagazine.com/study-find-carelessness-among-top-human-errors-affecting-security/article/406876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03.png"/><Relationship Id="rId5" Type="http://schemas.openxmlformats.org/officeDocument/2006/relationships/image" Target="../media/image0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jpg"/><Relationship Id="rId4" Type="http://schemas.openxmlformats.org/officeDocument/2006/relationships/image" Target="../media/image04.png"/><Relationship Id="rId5" Type="http://schemas.openxmlformats.org/officeDocument/2006/relationships/image" Target="../media/image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ctrTitle"/>
          </p:nvPr>
        </p:nvSpPr>
        <p:spPr>
          <a:xfrm>
            <a:off x="2928400" y="1380067"/>
            <a:ext cx="8574600" cy="26162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CA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Recognition Framework for Streaming Video</a:t>
            </a:r>
          </a:p>
        </p:txBody>
      </p:sp>
      <p:sp>
        <p:nvSpPr>
          <p:cNvPr id="147" name="Shape 147"/>
          <p:cNvSpPr txBox="1"/>
          <p:nvPr>
            <p:ph idx="1" type="subTitle"/>
          </p:nvPr>
        </p:nvSpPr>
        <p:spPr>
          <a:xfrm>
            <a:off x="4515376" y="3996267"/>
            <a:ext cx="6987600" cy="1388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b="0" i="0" lang="en-CA" sz="178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Number: 2015385</a:t>
            </a:r>
          </a:p>
          <a:p>
            <a:pPr indent="0" lvl="0" marL="0" marR="0" rtl="0" algn="r">
              <a:lnSpc>
                <a:spcPct val="80000"/>
              </a:lnSpc>
              <a:spcBef>
                <a:spcPts val="957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b="0" i="0" lang="en-CA" sz="178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Sanjana Kambalapally</a:t>
            </a:r>
          </a:p>
          <a:p>
            <a:pPr indent="0" lvl="0" marL="0" marR="0" rtl="0" algn="r">
              <a:lnSpc>
                <a:spcPct val="80000"/>
              </a:lnSpc>
              <a:spcBef>
                <a:spcPts val="957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lang="en-CA" sz="1785"/>
              <a:t>MD </a:t>
            </a:r>
            <a:r>
              <a:rPr b="0" i="0" lang="en-CA" sz="178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Rayun</a:t>
            </a:r>
            <a:r>
              <a:rPr lang="en-CA" sz="1785"/>
              <a:t> </a:t>
            </a:r>
            <a:r>
              <a:rPr b="0" i="0" lang="en-CA" sz="178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Mehrab</a:t>
            </a:r>
          </a:p>
          <a:p>
            <a:pPr indent="0" lvl="0" marL="0" marR="0" rtl="0" algn="r">
              <a:lnSpc>
                <a:spcPct val="80000"/>
              </a:lnSpc>
              <a:spcBef>
                <a:spcPts val="957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b="0" i="0" lang="en-CA" sz="178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Jonathon Wong</a:t>
            </a:r>
          </a:p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10951856" y="5883275"/>
            <a:ext cx="551099" cy="365099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/>
              <a:t>Project Overview - How does it work?</a:t>
            </a:r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1975" y="4617750"/>
            <a:ext cx="3577199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4">
            <a:alphaModFix/>
          </a:blip>
          <a:srcRect b="27703" l="0" r="0" t="0"/>
          <a:stretch/>
        </p:blipFill>
        <p:spPr>
          <a:xfrm>
            <a:off x="7450095" y="4733086"/>
            <a:ext cx="2609983" cy="146681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/>
          <p:nvPr/>
        </p:nvSpPr>
        <p:spPr>
          <a:xfrm>
            <a:off x="7450095" y="4856667"/>
            <a:ext cx="611699" cy="5012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 txBox="1"/>
          <p:nvPr/>
        </p:nvSpPr>
        <p:spPr>
          <a:xfrm>
            <a:off x="7387603" y="5222540"/>
            <a:ext cx="4232099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http://pngimg.com/upload/finger_PNG6307.png" id="229" name="Shape 2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6803" y="5052841"/>
            <a:ext cx="1397167" cy="131735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1484300" y="2288525"/>
            <a:ext cx="5229599" cy="3766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lnSpc>
                <a:spcPct val="150000"/>
              </a:lnSpc>
              <a:spcBef>
                <a:spcPts val="0"/>
              </a:spcBef>
              <a:buClr>
                <a:srgbClr val="1186C3"/>
              </a:buClr>
              <a:buSzPct val="50000"/>
              <a:buFont typeface="Calibri"/>
              <a:buChar char="●"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receives video feed from RaspiCam and processes it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buClr>
                <a:srgbClr val="1186C3"/>
              </a:buClr>
              <a:buSzPct val="50000"/>
              <a:buFont typeface="Calibri"/>
              <a:buChar char="●"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allows for decision making on when certain events occur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buClr>
                <a:srgbClr val="1186C3"/>
              </a:buClr>
              <a:buSzPct val="50000"/>
              <a:buFont typeface="Calibri"/>
              <a:buChar char="●"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Transmits feed to user on their android device via TCP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buClr>
                <a:srgbClr val="1186C3"/>
              </a:buClr>
              <a:buSzPct val="50000"/>
              <a:buFont typeface="Calibri"/>
              <a:buChar char="●"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Alerts the user using notifications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s3.amazonaws.com/digitaltrends-uploads-prod/2013/10/raspberry-pi-camera-bundle.jpg" id="231" name="Shape 231"/>
          <p:cNvPicPr preferRelativeResize="0"/>
          <p:nvPr/>
        </p:nvPicPr>
        <p:blipFill rotWithShape="1">
          <a:blip r:embed="rId6">
            <a:alphaModFix/>
          </a:blip>
          <a:srcRect b="69591" l="11971" r="68033" t="0"/>
          <a:stretch/>
        </p:blipFill>
        <p:spPr>
          <a:xfrm>
            <a:off x="9126882" y="2181600"/>
            <a:ext cx="686491" cy="661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7600" y="2787532"/>
            <a:ext cx="2425770" cy="154704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>
            <p:ph idx="12" type="sldNum"/>
          </p:nvPr>
        </p:nvSpPr>
        <p:spPr>
          <a:xfrm>
            <a:off x="10951856" y="5867130"/>
            <a:ext cx="551099" cy="365099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/>
        </p:nvSpPr>
        <p:spPr>
          <a:xfrm>
            <a:off x="7387603" y="5222540"/>
            <a:ext cx="4232099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 txBox="1"/>
          <p:nvPr/>
        </p:nvSpPr>
        <p:spPr>
          <a:xfrm>
            <a:off x="1484300" y="2288525"/>
            <a:ext cx="5434200" cy="3766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lnSpc>
                <a:spcPct val="150000"/>
              </a:lnSpc>
              <a:spcBef>
                <a:spcPts val="0"/>
              </a:spcBef>
              <a:buClr>
                <a:srgbClr val="1186C3"/>
              </a:buClr>
              <a:buSzPct val="50000"/>
              <a:buFont typeface="Calibri"/>
              <a:buChar char="●"/>
            </a:pPr>
            <a:r>
              <a:rPr lang="en-CA" sz="2400">
                <a:latin typeface="Calibri"/>
                <a:ea typeface="Calibri"/>
                <a:cs typeface="Calibri"/>
                <a:sym typeface="Calibri"/>
              </a:rPr>
              <a:t>Video must be processed at a minimum of 18 frames per second [8]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buClr>
                <a:srgbClr val="1186C3"/>
              </a:buClr>
              <a:buSzPct val="50000"/>
              <a:buFont typeface="Calibri"/>
              <a:buChar char="●"/>
            </a:pPr>
            <a:r>
              <a:rPr lang="en-CA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Camera must have a field of view of at least 90 degrees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buClr>
                <a:srgbClr val="1186C3"/>
              </a:buClr>
              <a:buSzPct val="50000"/>
              <a:buFont typeface="Calibri"/>
              <a:buChar char="●"/>
            </a:pPr>
            <a:r>
              <a:rPr lang="en-CA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overall cost of the project must be less than 45$/month </a:t>
            </a:r>
            <a:r>
              <a:rPr lang="en-CA" sz="2400">
                <a:latin typeface="Calibri"/>
                <a:ea typeface="Calibri"/>
                <a:cs typeface="Calibri"/>
                <a:sym typeface="Calibri"/>
              </a:rPr>
              <a:t>[9][10]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/>
              <a:t>Project Overview - Limitations</a:t>
            </a: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050" y="4150225"/>
            <a:ext cx="2430874" cy="20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1525" y="4219012"/>
            <a:ext cx="1888175" cy="18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5">
            <a:alphaModFix/>
          </a:blip>
          <a:srcRect b="27703" l="0" r="0" t="0"/>
          <a:stretch/>
        </p:blipFill>
        <p:spPr>
          <a:xfrm>
            <a:off x="7918887" y="2349673"/>
            <a:ext cx="3169516" cy="171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>
            <p:ph idx="12" type="sldNum"/>
          </p:nvPr>
        </p:nvSpPr>
        <p:spPr>
          <a:xfrm>
            <a:off x="10951856" y="5867130"/>
            <a:ext cx="551099" cy="365099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1557261" y="813475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CA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System-level Overview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2516091" y="4855678"/>
            <a:ext cx="7748466" cy="1494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6318"/>
              <a:buFont typeface="Arial"/>
              <a:buChar char="•"/>
            </a:pPr>
            <a:r>
              <a:rPr b="0" i="0" lang="en-CA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(backend) processes images from a RaspiCam (camera)</a:t>
            </a:r>
          </a:p>
          <a:p>
            <a:pPr indent="-285750" lvl="0" marL="285750" marR="0" rtl="0" algn="l">
              <a:spcBef>
                <a:spcPts val="1044"/>
              </a:spcBef>
              <a:spcAft>
                <a:spcPts val="0"/>
              </a:spcAft>
              <a:buClr>
                <a:srgbClr val="1186C3"/>
              </a:buClr>
              <a:buSzPct val="146318"/>
              <a:buFont typeface="Arial"/>
              <a:buChar char="•"/>
            </a:pPr>
            <a:r>
              <a:rPr b="0" i="0" lang="en-CA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Relevant information sent to Android app (mobile application)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450" y="2359350"/>
            <a:ext cx="867727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>
            <p:ph idx="12" type="sldNum"/>
          </p:nvPr>
        </p:nvSpPr>
        <p:spPr>
          <a:xfrm>
            <a:off x="10951856" y="5867130"/>
            <a:ext cx="551099" cy="365099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/>
              <a:t>What happens on the Raspberry Pi?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2991775" y="4811696"/>
            <a:ext cx="7840169" cy="1387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are filtered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Objects are detected and segmented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 is extracted and stored for tracking</a:t>
            </a:r>
          </a:p>
        </p:txBody>
      </p:sp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2919" y="2012076"/>
            <a:ext cx="8809025" cy="253242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>
            <p:ph idx="12" type="sldNum"/>
          </p:nvPr>
        </p:nvSpPr>
        <p:spPr>
          <a:xfrm>
            <a:off x="10951856" y="5867130"/>
            <a:ext cx="551099" cy="365099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/>
              <a:t>So far...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484300" y="4436025"/>
            <a:ext cx="10018800" cy="17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CA"/>
              <a:t>Images have been gathered, filtered</a:t>
            </a:r>
          </a:p>
          <a:p>
            <a:pPr indent="-228600" lvl="0" marL="457200">
              <a:spcBef>
                <a:spcPts val="0"/>
              </a:spcBef>
            </a:pPr>
            <a:r>
              <a:rPr lang="en-CA"/>
              <a:t>Objects have been determined and stored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450" y="2359350"/>
            <a:ext cx="867727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>
            <p:ph idx="12" type="sldNum"/>
          </p:nvPr>
        </p:nvSpPr>
        <p:spPr>
          <a:xfrm>
            <a:off x="10951856" y="5867130"/>
            <a:ext cx="551099" cy="365099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/>
              <a:t>Flow of Information</a:t>
            </a:r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2840855" y="4963292"/>
            <a:ext cx="8046835" cy="118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1947"/>
              <a:buFont typeface="Arial"/>
              <a:buChar char="•"/>
            </a:pPr>
            <a:r>
              <a:rPr b="0" i="0" lang="en-CA" sz="18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information (metadata) is sent to controller module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972"/>
              </a:spcBef>
              <a:spcAft>
                <a:spcPts val="0"/>
              </a:spcAft>
              <a:buClr>
                <a:srgbClr val="1186C3"/>
              </a:buClr>
              <a:buSzPct val="141947"/>
              <a:buFont typeface="Arial"/>
              <a:buChar char="•"/>
            </a:pPr>
            <a:r>
              <a:rPr b="0" i="0" lang="en-CA" sz="18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Controller module mediates flow of information within Raspberry Pi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972"/>
              </a:spcBef>
              <a:spcAft>
                <a:spcPts val="0"/>
              </a:spcAft>
              <a:buClr>
                <a:srgbClr val="1186C3"/>
              </a:buClr>
              <a:buSzPct val="141947"/>
              <a:buFont typeface="Arial"/>
              <a:buChar char="•"/>
            </a:pPr>
            <a:r>
              <a:rPr b="0" i="0" lang="en-CA" sz="18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Transmitter and Receiver handle information between Raspberry Pi and user</a:t>
            </a:r>
          </a:p>
        </p:txBody>
      </p:sp>
      <p:pic>
        <p:nvPicPr>
          <p:cNvPr id="278" name="Shape 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9641" y="2024131"/>
            <a:ext cx="8788048" cy="2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>
            <p:ph idx="12" type="sldNum"/>
          </p:nvPr>
        </p:nvSpPr>
        <p:spPr>
          <a:xfrm>
            <a:off x="10951856" y="5867130"/>
            <a:ext cx="551099" cy="365099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5375" y="4466700"/>
            <a:ext cx="2553599" cy="13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/>
              <a:t>Example scenario</a:t>
            </a:r>
          </a:p>
        </p:txBody>
      </p:sp>
      <p:pic>
        <p:nvPicPr>
          <p:cNvPr id="287" name="Shape 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250" y="2054550"/>
            <a:ext cx="86772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5">
            <a:alphaModFix/>
          </a:blip>
          <a:srcRect b="27703" l="0" r="0" t="0"/>
          <a:stretch/>
        </p:blipFill>
        <p:spPr>
          <a:xfrm>
            <a:off x="1415050" y="3250425"/>
            <a:ext cx="2630049" cy="175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7500" y="5105407"/>
            <a:ext cx="2425770" cy="15470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3.amazonaws.com/digitaltrends-uploads-prod/2013/10/raspberry-pi-camera-bundle.jpg" id="290" name="Shape 290"/>
          <p:cNvPicPr preferRelativeResize="0"/>
          <p:nvPr/>
        </p:nvPicPr>
        <p:blipFill rotWithShape="1">
          <a:blip r:embed="rId7">
            <a:alphaModFix/>
          </a:blip>
          <a:srcRect b="69591" l="11971" r="68033" t="0"/>
          <a:stretch/>
        </p:blipFill>
        <p:spPr>
          <a:xfrm>
            <a:off x="5577507" y="4466700"/>
            <a:ext cx="686491" cy="6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>
            <p:ph idx="12" type="sldNum"/>
          </p:nvPr>
        </p:nvSpPr>
        <p:spPr>
          <a:xfrm>
            <a:off x="10951856" y="5867130"/>
            <a:ext cx="551099" cy="365099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CA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needs to be done</a:t>
            </a:r>
          </a:p>
        </p:txBody>
      </p:sp>
      <p:graphicFrame>
        <p:nvGraphicFramePr>
          <p:cNvPr id="298" name="Shape 298"/>
          <p:cNvGraphicFramePr/>
          <p:nvPr/>
        </p:nvGraphicFramePr>
        <p:xfrm>
          <a:off x="2429664" y="23962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{0B360FB3-62B7-474E-89F7-C63902B02ADF}</a:tableStyleId>
              </a:tblPr>
              <a:tblGrid>
                <a:gridCol w="5853200"/>
                <a:gridCol w="1367150"/>
                <a:gridCol w="1384925"/>
              </a:tblGrid>
              <a:tr h="617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CA" sz="1800" u="none" cap="none" strike="noStrike"/>
                        <a:t>Task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CA" sz="1800" u="none" cap="none" strike="noStrike"/>
                        <a:t>Completed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CA" sz="1800"/>
                        <a:t>In progress</a:t>
                      </a:r>
                    </a:p>
                  </a:txBody>
                  <a:tcPr marT="45725" marB="45725" marR="91450" marL="91450"/>
                </a:tc>
              </a:tr>
              <a:tr h="617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CA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latency of various processing algorithms and memory usage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617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CA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Read and store video frames captured by the RaspiCam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617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CA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Send a String and an image between the RaspiCam (C++) and Android application(Java)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617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CA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Store object metadata in a designed structure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http://www.clker.com/cliparts/2/k/n/l/C/Q/transparent-green-checkmark-hi.png"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0099" y="4061475"/>
            <a:ext cx="474524" cy="49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clker.com/cliparts/2/k/n/l/C/Q/transparent-green-checkmark-hi.png"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0099" y="3181750"/>
            <a:ext cx="474524" cy="49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clker.com/cliparts/2/k/n/l/C/Q/transparent-green-checkmark-hi.png"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0099" y="5650925"/>
            <a:ext cx="474524" cy="49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clker.com/cliparts/2/k/n/l/C/Q/transparent-green-checkmark-hi.png"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0099" y="4856200"/>
            <a:ext cx="474524" cy="4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>
            <p:ph idx="12" type="sldNum"/>
          </p:nvPr>
        </p:nvSpPr>
        <p:spPr>
          <a:xfrm>
            <a:off x="10951856" y="5867130"/>
            <a:ext cx="551099" cy="365099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CA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needs to be done (continued</a:t>
            </a:r>
            <a:r>
              <a:rPr lang="en-CA"/>
              <a:t>…</a:t>
            </a:r>
            <a:r>
              <a:rPr b="0" i="0" lang="en-CA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graphicFrame>
        <p:nvGraphicFramePr>
          <p:cNvPr id="310" name="Shape 310"/>
          <p:cNvGraphicFramePr/>
          <p:nvPr/>
        </p:nvGraphicFramePr>
        <p:xfrm>
          <a:off x="2429664" y="23962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{0B360FB3-62B7-474E-89F7-C63902B02ADF}</a:tableStyleId>
              </a:tblPr>
              <a:tblGrid>
                <a:gridCol w="5853200"/>
                <a:gridCol w="1367150"/>
                <a:gridCol w="1384925"/>
              </a:tblGrid>
              <a:tr h="617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CA" sz="1800" u="none" cap="none" strike="noStrike"/>
                        <a:t>Task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CA" sz="1800" u="none" cap="none" strike="noStrike"/>
                        <a:t>Completed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CA" sz="1800"/>
                        <a:t>In progress</a:t>
                      </a:r>
                    </a:p>
                  </a:txBody>
                  <a:tcPr marT="45725" marB="45725" marR="91450" marL="91450"/>
                </a:tc>
              </a:tr>
              <a:tr h="617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CA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Apply various pre-filters to video frames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617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CA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 Android user interface to receive video and alerts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617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CA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Send a series of video frames between Raspberry Pi and Android application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617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CA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Integrate Android user interface with backend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617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CA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output and performance of the software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http://www.clker.com/cliparts/2/k/n/l/C/Q/transparent-green-checkmark-hi.png"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5999" y="3109775"/>
            <a:ext cx="474524" cy="49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clker.com/cliparts/2/k/n/l/C/Q/transparent-green-checkmark-hi.png"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5999" y="4649900"/>
            <a:ext cx="474524" cy="49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clker.com/cliparts/2/k/n/l/C/Q/transparent-green-checkmark-hi.png"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5999" y="3879837"/>
            <a:ext cx="474524" cy="49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clker.com/cliparts/2/k/n/l/C/Q/transparent-green-checkmark-hi.png"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5999" y="5464825"/>
            <a:ext cx="474524" cy="49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clker.com/cliparts/2/k/n/l/C/Q/transparent-green-checkmark-hi.png"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5999" y="6190025"/>
            <a:ext cx="474524" cy="4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>
            <p:ph idx="12" type="sldNum"/>
          </p:nvPr>
        </p:nvSpPr>
        <p:spPr>
          <a:xfrm>
            <a:off x="10951856" y="5867130"/>
            <a:ext cx="551099" cy="365099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CA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</p:txBody>
      </p:sp>
      <p:pic>
        <p:nvPicPr>
          <p:cNvPr descr="http://s3.amazonaws.com/digitaltrends-uploads-prod/2013/10/raspberry-pi-camera-bundle.jpg"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250" y="2766975"/>
            <a:ext cx="3805850" cy="2535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epl.ca/wp-content/uploads/sites/18/2015/08/Delete-Wi-Fi-Network-Profiles-W8.1-1.png" id="323" name="Shape 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967750" y="4007825"/>
            <a:ext cx="900499" cy="900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epl.ca/wp-content/uploads/sites/18/2015/08/Delete-Wi-Fi-Network-Profiles-W8.1-1.png"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616800" y="4050800"/>
            <a:ext cx="900499" cy="900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5831162" y="4248375"/>
            <a:ext cx="1126200" cy="4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sz="2400">
                <a:latin typeface="Calibri"/>
                <a:ea typeface="Calibri"/>
                <a:cs typeface="Calibri"/>
                <a:sym typeface="Calibri"/>
              </a:rPr>
              <a:t>Wi-Fi</a:t>
            </a:r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4300" y="3763262"/>
            <a:ext cx="3078000" cy="13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 rotWithShape="1">
          <a:blip r:embed="rId6">
            <a:alphaModFix/>
          </a:blip>
          <a:srcRect b="27703" l="0" r="0" t="0"/>
          <a:stretch/>
        </p:blipFill>
        <p:spPr>
          <a:xfrm>
            <a:off x="1869880" y="3854719"/>
            <a:ext cx="2245731" cy="116312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/>
          <p:nvPr/>
        </p:nvSpPr>
        <p:spPr>
          <a:xfrm>
            <a:off x="1869880" y="3952715"/>
            <a:ext cx="526500" cy="3974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 txBox="1"/>
          <p:nvPr/>
        </p:nvSpPr>
        <p:spPr>
          <a:xfrm>
            <a:off x="2021934" y="4192289"/>
            <a:ext cx="3368399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http://pngimg.com/upload/finger_PNG6307.png" id="330" name="Shape 3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1926" y="4108273"/>
            <a:ext cx="1202176" cy="104461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2021925" y="2386400"/>
            <a:ext cx="2105399" cy="8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sz="2400">
                <a:latin typeface="Calibri"/>
                <a:ea typeface="Calibri"/>
                <a:cs typeface="Calibri"/>
                <a:sym typeface="Calibri"/>
              </a:rPr>
              <a:t>Human Based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8540900" y="2305825"/>
            <a:ext cx="2105399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sz="2400">
                <a:latin typeface="Calibri"/>
                <a:ea typeface="Calibri"/>
                <a:cs typeface="Calibri"/>
                <a:sym typeface="Calibri"/>
              </a:rPr>
              <a:t>Machine Based</a:t>
            </a:r>
          </a:p>
        </p:txBody>
      </p:sp>
      <p:sp>
        <p:nvSpPr>
          <p:cNvPr id="333" name="Shape 333"/>
          <p:cNvSpPr txBox="1"/>
          <p:nvPr>
            <p:ph idx="12" type="sldNum"/>
          </p:nvPr>
        </p:nvSpPr>
        <p:spPr>
          <a:xfrm>
            <a:off x="10951856" y="5867130"/>
            <a:ext cx="551099" cy="365099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CA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1484309" y="2666999"/>
            <a:ext cx="10018712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b="0" i="0" lang="en-CA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r>
              <a:rPr lang="en-CA"/>
              <a:t> </a:t>
            </a:r>
            <a:r>
              <a:rPr lang="en-CA" sz="3200"/>
              <a:t>and M</a:t>
            </a:r>
            <a:r>
              <a:rPr b="0" i="0" lang="en-CA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otivation</a:t>
            </a:r>
          </a:p>
          <a:p>
            <a:pPr indent="0" lvl="0" marL="0" marR="0" rtl="0" algn="ctr">
              <a:spcBef>
                <a:spcPts val="1240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lang="en-CA" sz="3200"/>
              <a:t>Project Goal</a:t>
            </a:r>
          </a:p>
          <a:p>
            <a:pPr indent="0" lvl="0" marL="0" marR="0" rtl="0" algn="ctr">
              <a:spcBef>
                <a:spcPts val="1240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b="0" i="0" lang="en-CA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Overview</a:t>
            </a:r>
          </a:p>
          <a:p>
            <a:pPr indent="0" lvl="0" marL="0" marR="0" rtl="0" algn="ctr">
              <a:spcBef>
                <a:spcPts val="1240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lang="en-CA" sz="3200"/>
              <a:t>System Level Overview</a:t>
            </a:r>
          </a:p>
          <a:p>
            <a:pPr indent="0" lvl="0" marL="0" marR="0" rtl="0" algn="ctr">
              <a:spcBef>
                <a:spcPts val="1240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b="0" i="0" lang="en-CA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Progress Update</a:t>
            </a:r>
          </a:p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10951856" y="5867130"/>
            <a:ext cx="551099" cy="365099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1358986" y="721600"/>
            <a:ext cx="10018800" cy="17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457200" lvl="0" marL="3200400" algn="l">
              <a:spcBef>
                <a:spcPts val="0"/>
              </a:spcBef>
              <a:buNone/>
            </a:pPr>
            <a:r>
              <a:rPr lang="en-CA" sz="4800"/>
              <a:t>Thank You</a:t>
            </a:r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1086609" y="2022374"/>
            <a:ext cx="10018800" cy="3124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sz="4000"/>
              <a:t>									Any Questions?</a:t>
            </a:r>
          </a:p>
        </p:txBody>
      </p:sp>
      <p:sp>
        <p:nvSpPr>
          <p:cNvPr id="341" name="Shape 341"/>
          <p:cNvSpPr txBox="1"/>
          <p:nvPr>
            <p:ph idx="12" type="sldNum"/>
          </p:nvPr>
        </p:nvSpPr>
        <p:spPr>
          <a:xfrm>
            <a:off x="10951856" y="5867130"/>
            <a:ext cx="551099" cy="365099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/>
              <a:t>Sources</a:t>
            </a:r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1484309" y="1988597"/>
            <a:ext cx="10018712" cy="38884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b="0" i="0" lang="en-CA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[1] </a:t>
            </a:r>
            <a:r>
              <a:rPr b="0" i="0" lang="en-CA" sz="15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http://www.cbc.ca/stevenandchris/content/images/holiday_home_security.jpg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b="0" i="0" lang="en-CA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[2] </a:t>
            </a:r>
            <a:r>
              <a:rPr b="0" i="0" lang="en-CA" sz="15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http://yourlocalsecurity.com/images/yls_responsive/resources/xsensors-triggers.jpg.pagespeed.ic.JaQl9yp_qK.jpg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b="0" i="0" lang="en-CA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[3] </a:t>
            </a:r>
            <a:r>
              <a:rPr b="0" i="0" lang="en-CA" sz="15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https://local.mobiscope.com/images/lp/home-small-office-security/home-office-security.png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b="0" i="0" lang="en-CA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[4] </a:t>
            </a:r>
            <a:r>
              <a:rPr b="0" i="0" lang="en-CA" sz="15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http://www.remontech.com/wp-content/uploads/2011/05/HiRes-300x195.jpg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b="0" i="0" lang="en-CA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[5] </a:t>
            </a:r>
            <a:r>
              <a:rPr b="0" i="0" lang="en-CA" sz="15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http://techli.com/wp-content/uploads/Robohand.jpg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b="0" i="0" lang="en-CA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[6] </a:t>
            </a:r>
            <a:r>
              <a:rPr b="0" i="0" lang="en-CA" sz="15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http://www.scmagazine.com/study-find-carelessness-among-top-human-errors-affecting-security/article/406876/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b="0" i="0" lang="en-CA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[7] </a:t>
            </a:r>
            <a:r>
              <a:rPr b="0" i="0" lang="en-CA" sz="15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http://www.statcan.gc.ca/pub/85-002-x/2012001/article/11692-eng.htm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b="0" i="0" lang="en-CA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[8] </a:t>
            </a:r>
            <a:r>
              <a:rPr b="0" i="0" lang="en-CA" sz="15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https://documentation.apple.com/en/finalcutpro/usermanual/index.html#chapter=D%26section=3%26tasks=true</a:t>
            </a:r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CA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[9] ADT Home Security (2015). ADT Monitoring Packages. [Online] Accessed Oct 3, 2015. Available: </a:t>
            </a:r>
            <a:r>
              <a:rPr b="0" i="0" lang="en-CA" sz="15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http://www.homesecurity.io/adt-packages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CA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[10] Rogers (2015). Smart Home Monitoring Solutions. [Online] Accessed Oct 3, 2015. Available:  </a:t>
            </a:r>
            <a:r>
              <a:rPr b="0" i="0" lang="en-CA" sz="15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http://www.rogers.com/web/content/smart-home-monitoring-solutions-new</a:t>
            </a:r>
          </a:p>
        </p:txBody>
      </p:sp>
      <p:sp>
        <p:nvSpPr>
          <p:cNvPr id="348" name="Shape 348"/>
          <p:cNvSpPr txBox="1"/>
          <p:nvPr>
            <p:ph idx="12" type="sldNum"/>
          </p:nvPr>
        </p:nvSpPr>
        <p:spPr>
          <a:xfrm>
            <a:off x="10951856" y="5867130"/>
            <a:ext cx="551099" cy="365099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CA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Security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4037" y="2395056"/>
            <a:ext cx="6096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>
            <p:ph idx="12" type="sldNum"/>
          </p:nvPr>
        </p:nvSpPr>
        <p:spPr>
          <a:xfrm>
            <a:off x="10951856" y="5867130"/>
            <a:ext cx="551099" cy="365099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CA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secure are we now?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1484309" y="2666999"/>
            <a:ext cx="10018712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49" lvl="0" marL="51435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2011, break-ins were one of the most common forms of property crime in Canada. [6]</a:t>
            </a:r>
          </a:p>
          <a:p>
            <a:pPr indent="-285749" lvl="0" marL="514350" marR="0" rtl="0" algn="l">
              <a:lnSpc>
                <a:spcPct val="19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Police reported over 181,200 break-ins [6]</a:t>
            </a:r>
          </a:p>
          <a:p>
            <a:pPr indent="-285749" lvl="0" marL="514350" marR="0" rtl="0" algn="l">
              <a:lnSpc>
                <a:spcPct val="19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63% of these break-ins were in residential areas [6]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10951856" y="5867130"/>
            <a:ext cx="551099" cy="365099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CA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 of Home Monitoring Systems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2485735" y="774716"/>
            <a:ext cx="48243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Human-based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7280664" y="774716"/>
            <a:ext cx="48243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Machine-based</a:t>
            </a: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760" y="2766750"/>
            <a:ext cx="3254948" cy="211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667" y="3078330"/>
            <a:ext cx="3800474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home-elite.com/images/monitoring-using-phone.jpg" id="179" name="Shape 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5825" y="5022325"/>
            <a:ext cx="291465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>
            <p:ph idx="12" type="sldNum"/>
          </p:nvPr>
        </p:nvSpPr>
        <p:spPr>
          <a:xfrm>
            <a:off x="10951856" y="5867130"/>
            <a:ext cx="551099" cy="365099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/>
              <a:t>Challenges with the current systems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484300" y="2667000"/>
            <a:ext cx="106356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49" lvl="0" marL="5143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error accounts for 52 percent of the root cause of security breaches [7]</a:t>
            </a:r>
          </a:p>
          <a:p>
            <a:pPr indent="-285749" lvl="0" marL="51435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Machine-based systems aren’t smart enough</a:t>
            </a:r>
          </a:p>
          <a:p>
            <a:pPr indent="-285750" lvl="0" marL="285750" marR="0" rtl="0" algn="l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10951856" y="5867130"/>
            <a:ext cx="551099" cy="365099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CA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Balance between s</a:t>
            </a:r>
            <a:r>
              <a:rPr lang="en-CA"/>
              <a:t>ystems</a:t>
            </a: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1200" y="2319850"/>
            <a:ext cx="6594300" cy="38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>
            <p:ph idx="1" type="body"/>
          </p:nvPr>
        </p:nvSpPr>
        <p:spPr>
          <a:xfrm>
            <a:off x="967409" y="2608499"/>
            <a:ext cx="4303799" cy="3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Responsibility split between both human and machine</a:t>
            </a:r>
          </a:p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10951856" y="5867130"/>
            <a:ext cx="551099" cy="365099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CA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Goal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1584600" y="2104974"/>
            <a:ext cx="10018800" cy="223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a real-time semi-automated monitoring system that reduces the load on an end-user</a:t>
            </a:r>
          </a:p>
          <a:p>
            <a:pPr indent="-285750" lvl="0" marL="285750" marR="0" rtl="0" algn="l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s3.amazonaws.com/digitaltrends-uploads-prod/2013/10/raspberry-pi-camera-bundle.jpg"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400" y="3456375"/>
            <a:ext cx="3805850" cy="253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7750" y="4566675"/>
            <a:ext cx="2395199" cy="116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epl.ca/wp-content/uploads/sites/18/2015/08/Delete-Wi-Fi-Network-Profiles-W8.1-1.png" id="207" name="Shape 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7236675" y="4827775"/>
            <a:ext cx="900499" cy="900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epl.ca/wp-content/uploads/sites/18/2015/08/Delete-Wi-Fi-Network-Profiles-W8.1-1.png"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652950" y="4740200"/>
            <a:ext cx="900499" cy="900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5867312" y="4937775"/>
            <a:ext cx="1126200" cy="4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sz="2400">
                <a:latin typeface="Calibri"/>
                <a:ea typeface="Calibri"/>
                <a:cs typeface="Calibri"/>
                <a:sym typeface="Calibri"/>
              </a:rPr>
              <a:t>Wi-Fi</a:t>
            </a:r>
          </a:p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10951856" y="5867130"/>
            <a:ext cx="551099" cy="365099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CA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Overview - What </a:t>
            </a:r>
            <a:r>
              <a:rPr lang="en-CA"/>
              <a:t>Does It Do?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27703" l="0" r="0" t="0"/>
          <a:stretch/>
        </p:blipFill>
        <p:spPr>
          <a:xfrm>
            <a:off x="6938850" y="2963470"/>
            <a:ext cx="4458123" cy="241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1484300" y="2288525"/>
            <a:ext cx="5229599" cy="3766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lnSpc>
                <a:spcPct val="150000"/>
              </a:lnSpc>
              <a:spcBef>
                <a:spcPts val="0"/>
              </a:spcBef>
              <a:buClr>
                <a:srgbClr val="1186C3"/>
              </a:buClr>
              <a:buSzPct val="50000"/>
              <a:buFont typeface="Calibri"/>
              <a:buChar char="●"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Continually m</a:t>
            </a: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onitors a target section of a room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buClr>
                <a:srgbClr val="1186C3"/>
              </a:buClr>
              <a:buSzPct val="50000"/>
              <a:buFont typeface="Calibri"/>
              <a:buChar char="●"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Detects security threats based on set parameters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buClr>
                <a:srgbClr val="1186C3"/>
              </a:buClr>
              <a:buSzPct val="50000"/>
              <a:buFont typeface="Calibri"/>
              <a:buChar char="●"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Allows manual selection of parameters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buClr>
                <a:srgbClr val="1186C3"/>
              </a:buClr>
              <a:buSzPct val="50000"/>
              <a:buFont typeface="Calibri"/>
              <a:buChar char="●"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Relays back relevant information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10951856" y="5867130"/>
            <a:ext cx="551099" cy="365099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/>
              <a:t>‹#›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